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7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tableStyles" Target="tableStyles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664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ED6BF741-EB4C-452C-A831-C663CD05CE3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65" name="Образ слайда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ru-RU"/>
          </a:p>
        </p:txBody>
      </p:sp>
      <p:sp>
        <p:nvSpPr>
          <p:cNvPr id="1048666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67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668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93A1C4E2-3C03-4484-827C-B6AA2F4BBEA5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/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83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baseline="0" b="1" cap="all" sz="7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584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algn="ctr" indent="0" marL="0">
              <a:buNone/>
              <a:defRPr sz="2200">
                <a:solidFill>
                  <a:srgbClr val="FFFFFF"/>
                </a:solidFill>
              </a:defRPr>
            </a:lvl1pPr>
            <a:lvl2pPr algn="ctr" indent="0" marL="457200">
              <a:buNone/>
              <a:defRPr sz="2200"/>
            </a:lvl2pPr>
            <a:lvl3pPr algn="ctr" indent="0" marL="914400">
              <a:buNone/>
              <a:defRPr sz="2200"/>
            </a:lvl3pPr>
            <a:lvl4pPr algn="ctr" indent="0" marL="1371600">
              <a:buNone/>
              <a:defRPr sz="2000"/>
            </a:lvl4pPr>
            <a:lvl5pPr algn="ctr" indent="0" marL="1828800">
              <a:buNone/>
              <a:defRPr sz="2000"/>
            </a:lvl5pPr>
            <a:lvl6pPr algn="ctr" indent="0" marL="2286000">
              <a:buNone/>
              <a:defRPr sz="2000"/>
            </a:lvl6pPr>
            <a:lvl7pPr algn="ctr" indent="0" marL="2743200">
              <a:buNone/>
              <a:defRPr sz="2000"/>
            </a:lvl7pPr>
            <a:lvl8pPr algn="ctr" indent="0" marL="3200400">
              <a:buNone/>
              <a:defRPr sz="2000"/>
            </a:lvl8pPr>
            <a:lvl9pPr algn="ctr" indent="0" marL="3657600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dirty="0" lang="en-US"/>
          </a:p>
        </p:txBody>
      </p:sp>
      <p:sp>
        <p:nvSpPr>
          <p:cNvPr id="104858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5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04858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  <p:cxnSp>
        <p:nvCxnSpPr>
          <p:cNvPr id="3145728" name="Straight Connector 7"/>
          <p:cNvCxnSpPr>
            <a:cxnSpLocks/>
          </p:cNvCxnSpPr>
          <p:nvPr/>
        </p:nvCxnSpPr>
        <p:spPr>
          <a:xfrm>
            <a:off x="1978660" y="3733800"/>
            <a:ext cx="8229601" cy="0"/>
          </a:xfrm>
          <a:prstGeom prst="line"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63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6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62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6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baseline="0" b="0" cap="all" sz="7200"/>
            </a:lvl1pPr>
          </a:lstStyle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636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algn="ctr" indent="0" marL="0">
              <a:buNone/>
              <a:defRPr sz="2200">
                <a:solidFill>
                  <a:schemeClr val="accent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  <p:cxnSp>
        <p:nvCxnSpPr>
          <p:cNvPr id="3145730" name="Straight Connector 6"/>
          <p:cNvCxnSpPr>
            <a:cxnSpLocks/>
          </p:cNvCxnSpPr>
          <p:nvPr/>
        </p:nvCxnSpPr>
        <p:spPr>
          <a:xfrm>
            <a:off x="1981200" y="4020408"/>
            <a:ext cx="8229601" cy="0"/>
          </a:xfrm>
          <a:prstGeom prst="line"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641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642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6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647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indent="0" marL="0">
              <a:spcBef>
                <a:spcPts val="0"/>
              </a:spcBef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8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64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indent="0" marL="0">
              <a:spcBef>
                <a:spcPts val="0"/>
              </a:spcBef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0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65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5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5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61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1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5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5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b="0" sz="4000"/>
            </a:lvl1pPr>
          </a:lstStyle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658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659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indent="0" marL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6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6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b="0" sz="4000"/>
            </a:lvl1pPr>
          </a:lstStyle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625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anchor="t" lIns="274320" tIns="182880">
            <a:normAutofit/>
          </a:bodyPr>
          <a:lstStyle>
            <a:lvl1pPr indent="0" marL="0">
              <a:buNone/>
              <a:defRPr sz="28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dirty="0" lang="en-US"/>
          </a:p>
        </p:txBody>
      </p:sp>
      <p:sp>
        <p:nvSpPr>
          <p:cNvPr id="104862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indent="0" marL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2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6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/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77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578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579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BEEC7FA-2450-49F0-A40D-A6DD5C356F00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104858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104858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273FBB1-C9F7-41ED-A366-AD525E0222F6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182880" latinLnBrk="0" marL="228600" rtl="0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algn="l" defTabSz="914400" eaLnBrk="1" hangingPunct="1" indent="-182880" latinLnBrk="0" marL="4572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algn="l" defTabSz="914400" eaLnBrk="1" hangingPunct="1" indent="-182880" latinLnBrk="0" marL="73152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algn="l" defTabSz="914400" eaLnBrk="1" hangingPunct="1" indent="-182880" latinLnBrk="0" marL="100584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algn="l" defTabSz="914400" eaLnBrk="1" hangingPunct="1" indent="-182880" latinLnBrk="0" marL="128016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16000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19000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22000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2500000" rtl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Заголовок 1"/>
          <p:cNvSpPr>
            <a:spLocks noGrp="1"/>
          </p:cNvSpPr>
          <p:nvPr>
            <p:ph type="ctrTitle"/>
          </p:nvPr>
        </p:nvSpPr>
        <p:spPr>
          <a:xfrm>
            <a:off x="1748746" y="2394903"/>
            <a:ext cx="9144000" cy="1466011"/>
          </a:xfrm>
        </p:spPr>
        <p:txBody>
          <a:bodyPr>
            <a:normAutofit/>
          </a:bodyPr>
          <a:p>
            <a:r>
              <a:rPr b="1"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ВЫПУСКНАЯ КВАЛИФИКАЦИОННАЯ РАБОТА</a:t>
            </a:r>
            <a:r>
              <a:rPr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(бакалаврская работа)</a:t>
            </a:r>
            <a:br>
              <a:rPr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«Организация агроусадьбы на территории Костромской области»</a:t>
            </a:r>
            <a:r>
              <a:rPr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 sz="16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 43.03.02 «Туризм</a:t>
            </a:r>
            <a:r>
              <a:rPr dirty="0" sz="16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dirty="0" lang="ru-RU">
                <a:solidFill>
                  <a:schemeClr val="tx1"/>
                </a:solidFill>
              </a:rPr>
              <a:t/>
            </a:r>
            <a:br>
              <a:rPr dirty="0" lang="ru-RU">
                <a:solidFill>
                  <a:schemeClr val="tx1"/>
                </a:solidFill>
              </a:rPr>
            </a:br>
            <a:endParaRPr dirty="0" sz="1400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8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33855" y="4251098"/>
            <a:ext cx="4114800" cy="1655762"/>
          </a:xfrm>
        </p:spPr>
        <p:txBody>
          <a:bodyPr>
            <a:noAutofit/>
          </a:bodyPr>
          <a:p>
            <a:pPr algn="l"/>
            <a:r>
              <a:rPr dirty="0" sz="16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работы:</a:t>
            </a:r>
          </a:p>
          <a:p>
            <a:pPr algn="l"/>
            <a:r>
              <a:rPr dirty="0" sz="16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4 курса Звездкина Ксения Сергеевна</a:t>
            </a:r>
          </a:p>
          <a:p>
            <a:pPr algn="l"/>
            <a:r>
              <a:rPr dirty="0" sz="16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работы:</a:t>
            </a:r>
          </a:p>
          <a:p>
            <a:pPr algn="l"/>
            <a:r>
              <a:rPr dirty="0" sz="16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К.э.н., доцент </a:t>
            </a:r>
            <a:r>
              <a:rPr dirty="0" sz="1600" lang="ru-RU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Исмаилова</a:t>
            </a:r>
            <a:r>
              <a:rPr dirty="0" sz="16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Аида </a:t>
            </a:r>
            <a:r>
              <a:rPr dirty="0" sz="1600" lang="ru-RU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Замировна</a:t>
            </a:r>
            <a:endParaRPr dirty="0" sz="1600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94304" name="Таблица 3"/>
          <p:cNvGraphicFramePr>
            <a:graphicFrameLocks noGrp="1"/>
          </p:cNvGraphicFramePr>
          <p:nvPr/>
        </p:nvGraphicFramePr>
        <p:xfrm>
          <a:off x="290945" y="331479"/>
          <a:ext cx="11457710" cy="10437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87882"/>
                <a:gridCol w="10169828"/>
              </a:tblGrid>
              <a:tr h="0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dirty="0" sz="11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dirty="0" sz="11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dirty="0" sz="11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 </a:t>
                      </a:r>
                      <a:endParaRPr dirty="0" sz="1100" lang="ru-RU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dirty="0" sz="12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СЕЛЬСКОГО ХОЗЯЙСТВА РОССИЙСКОЙ ФЕДЕРАЦИИ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cap="all" dirty="0" sz="12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Федеральное государственное БЮДЖЕТНОЕ образовательное учреждение высшего образования </a:t>
                      </a:r>
                      <a:endParaRPr dirty="0" sz="1200" lang="ru-RU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cap="all" dirty="0" sz="1200" lang="ru-RU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российский государственный аграрный университет – </a:t>
                      </a:r>
                      <a:endParaRPr dirty="0" sz="1200" lang="ru-RU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cap="all" dirty="0" sz="1200" lang="ru-RU" spc="-3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МСха</a:t>
                      </a:r>
                      <a:r>
                        <a:rPr cap="all" dirty="0" sz="1200" lang="ru-RU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dirty="0" sz="1200" lang="ru-RU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имени</a:t>
                      </a:r>
                      <a:r>
                        <a:rPr cap="all" dirty="0" sz="1200" lang="ru-RU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К.А. Тимирязева</a:t>
                      </a:r>
                      <a:r>
                        <a:rPr cap="all" dirty="0" sz="12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cap="all" dirty="0" sz="12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cap="all" dirty="0" sz="12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(ФГБОУ ВО </a:t>
                      </a:r>
                      <a:r>
                        <a:rPr cap="all" dirty="0" sz="1200" lang="ru-RU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ргау</a:t>
                      </a:r>
                      <a:r>
                        <a:rPr cap="all" dirty="0" sz="12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МСХА </a:t>
                      </a:r>
                      <a:r>
                        <a:rPr dirty="0" sz="12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имени К.А. Тимирязева</a:t>
                      </a:r>
                      <a:r>
                        <a:rPr cap="all" dirty="0" sz="12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dirty="0" sz="1200" lang="ru-RU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dirty="0" sz="400" lang="ru-RU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dirty="0" sz="1100" lang="ru-RU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97152" name="Рисунок 19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1586552" y="369191"/>
            <a:ext cx="907265" cy="903100"/>
          </a:xfrm>
          <a:prstGeom prst="rect"/>
          <a:noFill/>
        </p:spPr>
      </p:pic>
      <p:sp>
        <p:nvSpPr>
          <p:cNvPr id="1048590" name="Rectangle 2"/>
          <p:cNvSpPr>
            <a:spLocks noChangeArrowheads="1"/>
          </p:cNvSpPr>
          <p:nvPr/>
        </p:nvSpPr>
        <p:spPr bwMode="auto">
          <a:xfrm>
            <a:off x="3601792" y="1413245"/>
            <a:ext cx="5437909" cy="764541"/>
          </a:xfrm>
          <a:prstGeom prst="rect"/>
          <a:noFill/>
          <a:ln>
            <a:noFill/>
          </a:ln>
          <a:effectLst/>
        </p:spPr>
        <p:txBody>
          <a:bodyPr anchor="ctr" anchorCtr="0" bIns="45720" compatLnSpc="1" lIns="91440" numCol="1" rIns="91440" tIns="45720" vert="horz" wrap="square">
            <a:prstTxWarp prst="textNoShape"/>
            <a:spAutoFit/>
          </a:bodyPr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ru-RU" baseline="0" b="0" cap="none" dirty="0" sz="14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Гуманитарно-педагогический факультет</a:t>
            </a:r>
            <a:endParaRPr altLang="ru-RU" baseline="0" b="0" cap="none" dirty="0" sz="11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altLang="ru-RU" baseline="0" b="0" cap="none" dirty="0" sz="1400" i="0" kumimoji="0" lang="ru-RU" normalizeH="0" strike="noStrike" u="none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Кафедра государственного и муниципального управления</a:t>
            </a:r>
            <a:endParaRPr altLang="ru-RU" baseline="0" b="0" cap="none" dirty="0" sz="11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altLang="ru-RU" baseline="0" b="0" cap="none" dirty="0" sz="1800" i="0" kumimoji="0" lang="ru-RU" normalizeH="0" strike="noStrike" u="none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145729" name="Прямая соединительная линия 6"/>
          <p:cNvCxnSpPr>
            <a:cxnSpLocks/>
          </p:cNvCxnSpPr>
          <p:nvPr/>
        </p:nvCxnSpPr>
        <p:spPr>
          <a:xfrm>
            <a:off x="581891" y="1385317"/>
            <a:ext cx="11166764" cy="0"/>
          </a:xfrm>
          <a:prstGeom prst="line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8591" name="TextBox 8"/>
          <p:cNvSpPr txBox="1"/>
          <p:nvPr/>
        </p:nvSpPr>
        <p:spPr>
          <a:xfrm>
            <a:off x="4225636" y="5906860"/>
            <a:ext cx="3588327" cy="307777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1400"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2020 год</a:t>
            </a:r>
            <a:endParaRPr b="1" dirty="0" sz="1400"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57269" y="1363482"/>
            <a:ext cx="5770993" cy="4004929"/>
          </a:xfrm>
          <a:prstGeom prst="rect"/>
        </p:spPr>
      </p:pic>
      <p:pic>
        <p:nvPicPr>
          <p:cNvPr id="2097171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328262" y="1363482"/>
            <a:ext cx="5625506" cy="3105279"/>
          </a:xfrm>
          <a:prstGeom prst="rect"/>
        </p:spPr>
      </p:pic>
      <p:sp>
        <p:nvSpPr>
          <p:cNvPr id="1048609" name="TextBox 6"/>
          <p:cNvSpPr txBox="1"/>
          <p:nvPr/>
        </p:nvSpPr>
        <p:spPr>
          <a:xfrm>
            <a:off x="7551175" y="5368411"/>
            <a:ext cx="4188542" cy="624839"/>
          </a:xfrm>
          <a:prstGeom prst="rect"/>
          <a:noFill/>
        </p:spPr>
        <p:txBody>
          <a:bodyPr rtlCol="0" wrap="square">
            <a:spAutoFit/>
          </a:bodyPr>
          <a:p>
            <a:r>
              <a:rPr dirty="0"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количество расходов на  чел.</a:t>
            </a:r>
            <a:endParaRPr dirty="0"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0" name="TextBox 7"/>
          <p:cNvSpPr txBox="1"/>
          <p:nvPr/>
        </p:nvSpPr>
        <p:spPr>
          <a:xfrm>
            <a:off x="2625816" y="5368411"/>
            <a:ext cx="3067664" cy="369332"/>
          </a:xfrm>
          <a:prstGeom prst="rect"/>
          <a:noFill/>
        </p:spPr>
        <p:txBody>
          <a:bodyPr rtlCol="0" wrap="square">
            <a:spAutoFit/>
          </a:bodyPr>
          <a:p>
            <a:r>
              <a:rPr dirty="0"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Отрицательные аспекты</a:t>
            </a:r>
            <a:endParaRPr dirty="0"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538111" y="346631"/>
            <a:ext cx="4781529" cy="3270566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73" name="Рисунок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20872"/>
          <a:stretch>
            <a:fillRect/>
          </a:stretch>
        </p:blipFill>
        <p:spPr>
          <a:xfrm>
            <a:off x="693682" y="346631"/>
            <a:ext cx="4508938" cy="3270566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74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775841" y="3683641"/>
            <a:ext cx="4956660" cy="2936821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55558" y="288868"/>
            <a:ext cx="4486111" cy="3053424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76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126014" y="288867"/>
            <a:ext cx="3862551" cy="3053425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77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848663" y="3484180"/>
            <a:ext cx="4623061" cy="3074336"/>
          </a:xfrm>
          <a:prstGeom prst="rect"/>
        </p:spPr>
      </p:pic>
    </p:spTree>
  </p:cSld>
  <p:clrMapOvr>
    <a:masterClrMapping/>
  </p:clrMapOvr>
  <p:transition spd="med">
    <p:fade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t="5280"/>
          <a:stretch>
            <a:fillRect/>
          </a:stretch>
        </p:blipFill>
        <p:spPr>
          <a:xfrm>
            <a:off x="217967" y="252246"/>
            <a:ext cx="7426442" cy="2822029"/>
          </a:xfrm>
          <a:prstGeom prst="rect"/>
        </p:spPr>
      </p:pic>
      <p:pic>
        <p:nvPicPr>
          <p:cNvPr id="2097179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482174" y="3074275"/>
            <a:ext cx="6430272" cy="3391373"/>
          </a:xfrm>
          <a:prstGeom prst="rect"/>
        </p:spPr>
      </p:pic>
      <p:sp>
        <p:nvSpPr>
          <p:cNvPr id="1048611" name="TextBox 7"/>
          <p:cNvSpPr txBox="1"/>
          <p:nvPr/>
        </p:nvSpPr>
        <p:spPr>
          <a:xfrm>
            <a:off x="1923392" y="3074275"/>
            <a:ext cx="2822028" cy="802639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2400"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Накладные расходы</a:t>
            </a:r>
            <a:endParaRPr dirty="0" sz="2400"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2" name="TextBox 8"/>
          <p:cNvSpPr txBox="1"/>
          <p:nvPr/>
        </p:nvSpPr>
        <p:spPr>
          <a:xfrm>
            <a:off x="7644409" y="1873946"/>
            <a:ext cx="4268037" cy="1158241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240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персонала и уровень затрат на заработную плату</a:t>
            </a:r>
          </a:p>
        </p:txBody>
      </p:sp>
      <p:pic>
        <p:nvPicPr>
          <p:cNvPr id="2097180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703831" y="3535940"/>
            <a:ext cx="4409966" cy="2941447"/>
          </a:xfrm>
          <a:prstGeom prst="ellipse"/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64123" y="218132"/>
            <a:ext cx="4727110" cy="3149437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82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2427" t="2890" r="2719" b="2699"/>
          <a:stretch>
            <a:fillRect/>
          </a:stretch>
        </p:blipFill>
        <p:spPr>
          <a:xfrm>
            <a:off x="6668814" y="235183"/>
            <a:ext cx="4776952" cy="3132386"/>
          </a:xfrm>
          <a:prstGeom prst="rect"/>
        </p:spPr>
      </p:pic>
      <p:pic>
        <p:nvPicPr>
          <p:cNvPr id="2097183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878318" y="3493693"/>
            <a:ext cx="4572000" cy="3048000"/>
          </a:xfrm>
          <a:prstGeom prst="rect"/>
        </p:spPr>
      </p:pic>
    </p:spTree>
  </p:cSld>
  <p:clrMapOvr>
    <a:masterClrMapping/>
  </p:clrMapOvr>
  <p:transition spd="med">
    <p:fade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Заголовок 1"/>
          <p:cNvSpPr>
            <a:spLocks noGrp="1"/>
          </p:cNvSpPr>
          <p:nvPr>
            <p:ph type="title"/>
          </p:nvPr>
        </p:nvSpPr>
        <p:spPr>
          <a:xfrm>
            <a:off x="1128251" y="757084"/>
            <a:ext cx="9875520" cy="1356360"/>
          </a:xfrm>
        </p:spPr>
        <p:txBody>
          <a:bodyPr/>
          <a:p>
            <a:pPr algn="ctr"/>
            <a:r>
              <a:rPr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dirty="0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4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401776" y="1917289"/>
            <a:ext cx="5121992" cy="3841494"/>
          </a:xfrm>
          <a:prstGeom prst="ellipse"/>
          <a:ln>
            <a:noFill/>
          </a:ln>
          <a:effectLst>
            <a:softEdge rad="112500"/>
          </a:effectLst>
        </p:spPr>
      </p:pic>
      <p:sp>
        <p:nvSpPr>
          <p:cNvPr id="1048614" name="Прямоугольник 4"/>
          <p:cNvSpPr/>
          <p:nvPr/>
        </p:nvSpPr>
        <p:spPr>
          <a:xfrm>
            <a:off x="8523768" y="4760875"/>
            <a:ext cx="3523391" cy="1691641"/>
          </a:xfrm>
          <a:prstGeom prst="rect"/>
        </p:spPr>
        <p:txBody>
          <a:bodyPr wrap="square">
            <a:spAutoFit/>
          </a:bodyPr>
          <a:p>
            <a:r>
              <a:rPr dirty="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работы:</a:t>
            </a:r>
          </a:p>
          <a:p>
            <a:r>
              <a:rPr dirty="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4 курса Звездкина Ксения Сергеевна</a:t>
            </a:r>
          </a:p>
          <a:p>
            <a:r>
              <a:rPr dirty="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работы:</a:t>
            </a:r>
          </a:p>
          <a:p>
            <a:r>
              <a:rPr dirty="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К.э.н., доцент </a:t>
            </a:r>
            <a:r>
              <a:rPr dirty="0" lang="ru-RU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Исмаилова</a:t>
            </a:r>
            <a:r>
              <a:rPr dirty="0"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Аида </a:t>
            </a:r>
            <a:r>
              <a:rPr dirty="0" lang="ru-RU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Замировна</a:t>
            </a:r>
            <a:endParaRPr dirty="0"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Заголовок 1"/>
          <p:cNvSpPr>
            <a:spLocks noGrp="1"/>
          </p:cNvSpPr>
          <p:nvPr>
            <p:ph type="title"/>
          </p:nvPr>
        </p:nvSpPr>
        <p:spPr>
          <a:xfrm>
            <a:off x="4100051" y="160848"/>
            <a:ext cx="4026310" cy="1325563"/>
          </a:xfrm>
        </p:spPr>
        <p:txBody>
          <a:bodyPr/>
          <a:p>
            <a:r>
              <a:rPr b="1"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dirty="0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98" name="Объект 2"/>
          <p:cNvSpPr>
            <a:spLocks noGrp="1"/>
          </p:cNvSpPr>
          <p:nvPr>
            <p:ph idx="1"/>
          </p:nvPr>
        </p:nvSpPr>
        <p:spPr>
          <a:xfrm>
            <a:off x="334295" y="1934958"/>
            <a:ext cx="6049298" cy="2938103"/>
          </a:xfrm>
        </p:spPr>
        <p:txBody>
          <a:bodyPr/>
          <a:p>
            <a:pPr algn="just" indent="0" marL="0">
              <a:buNone/>
            </a:pPr>
            <a:r>
              <a:rPr dirty="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настоящий момент развитие сельского туризма в России вступило в активную фазу: систематизируются знания, оттачиваются формулировки, растет интерес к обучению. Органы государственной власти запускают разработку стратегий развития сельского туризма, в некоторых регионах приступили к их реализации. </a:t>
            </a:r>
          </a:p>
        </p:txBody>
      </p:sp>
      <p:pic>
        <p:nvPicPr>
          <p:cNvPr id="2097153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463831" y="1486413"/>
            <a:ext cx="5372646" cy="4126111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Объект 2"/>
          <p:cNvSpPr>
            <a:spLocks noGrp="1"/>
          </p:cNvSpPr>
          <p:nvPr>
            <p:ph idx="1"/>
          </p:nvPr>
        </p:nvSpPr>
        <p:spPr>
          <a:xfrm>
            <a:off x="427703" y="1887793"/>
            <a:ext cx="5899355" cy="3480619"/>
          </a:xfrm>
        </p:spPr>
        <p:txBody>
          <a:bodyPr>
            <a:normAutofit/>
          </a:bodyPr>
          <a:p>
            <a:pPr algn="just"/>
            <a:r>
              <a:rPr dirty="0" lang="ru-RU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является анализ факторов, влияющих на организацию агроусадьбы в Костромской области.</a:t>
            </a:r>
            <a:endParaRPr dirty="0"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dirty="0" lang="ru-RU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Объектом</a:t>
            </a:r>
            <a:r>
              <a:rPr dirty="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является аграрный туризм в Костромской </a:t>
            </a:r>
            <a:r>
              <a:rPr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just"/>
            <a:r>
              <a:rPr dirty="0" lang="ru-RU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</a:t>
            </a:r>
            <a:r>
              <a:rPr dirty="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данной работы является гостевые дома в сельском туризме Костромской </a:t>
            </a:r>
            <a:r>
              <a:rPr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endParaRPr dirty="0" lang="ru-RU"/>
          </a:p>
        </p:txBody>
      </p:sp>
      <p:sp>
        <p:nvSpPr>
          <p:cNvPr id="1048600" name="TextBox 4"/>
          <p:cNvSpPr txBox="1"/>
          <p:nvPr/>
        </p:nvSpPr>
        <p:spPr>
          <a:xfrm>
            <a:off x="2212258" y="427704"/>
            <a:ext cx="9837174" cy="769441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4400"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Цель, объект и предмет работы</a:t>
            </a:r>
            <a:endParaRPr b="1" dirty="0" sz="4400"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4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788683" y="1682364"/>
            <a:ext cx="4793806" cy="3686048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Заголовок 1"/>
          <p:cNvSpPr>
            <a:spLocks noGrp="1"/>
          </p:cNvSpPr>
          <p:nvPr>
            <p:ph type="title"/>
          </p:nvPr>
        </p:nvSpPr>
        <p:spPr>
          <a:xfrm>
            <a:off x="936523" y="235992"/>
            <a:ext cx="10257503" cy="913908"/>
          </a:xfrm>
        </p:spPr>
        <p:txBody>
          <a:bodyPr>
            <a:normAutofit fontScale="90000"/>
          </a:bodyPr>
          <a:p>
            <a:r>
              <a:rPr b="1"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 и методы исследования</a:t>
            </a:r>
            <a:endParaRPr b="1" dirty="0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5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49645" y="1164683"/>
            <a:ext cx="5917315" cy="3328490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56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540380" y="2954070"/>
            <a:ext cx="5392565" cy="3575734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Заголовок 1"/>
          <p:cNvSpPr>
            <a:spLocks noGrp="1"/>
          </p:cNvSpPr>
          <p:nvPr>
            <p:ph type="title"/>
          </p:nvPr>
        </p:nvSpPr>
        <p:spPr>
          <a:xfrm>
            <a:off x="176981" y="226142"/>
            <a:ext cx="11872452" cy="1027471"/>
          </a:xfrm>
        </p:spPr>
        <p:txBody>
          <a:bodyPr>
            <a:normAutofit fontScale="90000"/>
          </a:bodyPr>
          <a:p>
            <a:r>
              <a:rPr b="1"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выпускной квалификационной работы</a:t>
            </a:r>
            <a:endParaRPr b="1" dirty="0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03" name="Объект 2"/>
          <p:cNvSpPr>
            <a:spLocks noGrp="1"/>
          </p:cNvSpPr>
          <p:nvPr>
            <p:ph idx="1"/>
          </p:nvPr>
        </p:nvSpPr>
        <p:spPr>
          <a:xfrm>
            <a:off x="361336" y="1253613"/>
            <a:ext cx="6245942" cy="5235677"/>
          </a:xfrm>
        </p:spPr>
        <p:txBody>
          <a:bodyPr>
            <a:normAutofit/>
          </a:bodyPr>
          <a:p>
            <a:r>
              <a:rPr dirty="0" sz="28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  <a:p>
            <a:r>
              <a:rPr dirty="0" sz="28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1 Организационные аспекты создания агроусадьбы</a:t>
            </a:r>
          </a:p>
          <a:p>
            <a:r>
              <a:rPr dirty="0" sz="28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2 Анализ рынка аграрного туризма в Костромской области</a:t>
            </a:r>
          </a:p>
          <a:p>
            <a:r>
              <a:rPr dirty="0" sz="28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3 </a:t>
            </a:r>
            <a:r>
              <a:rPr dirty="0" sz="2800"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проекта организации агроусадьбы на территории Костромской области</a:t>
            </a:r>
            <a:endParaRPr dirty="0" sz="2800"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sz="28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r>
              <a:rPr dirty="0" sz="280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список</a:t>
            </a:r>
            <a:endParaRPr dirty="0" sz="2800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7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607278" y="1784554"/>
            <a:ext cx="5048336" cy="3362631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Заголовок 1"/>
          <p:cNvSpPr>
            <a:spLocks noGrp="1"/>
          </p:cNvSpPr>
          <p:nvPr>
            <p:ph type="title"/>
          </p:nvPr>
        </p:nvSpPr>
        <p:spPr>
          <a:xfrm>
            <a:off x="2073929" y="0"/>
            <a:ext cx="9365225" cy="1042219"/>
          </a:xfrm>
        </p:spPr>
        <p:txBody>
          <a:bodyPr>
            <a:normAutofit fontScale="90000"/>
          </a:bodyPr>
          <a:p>
            <a:r>
              <a:rPr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исследуемого объекта</a:t>
            </a:r>
            <a:endParaRPr dirty="0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05" name="Объект 2"/>
          <p:cNvSpPr>
            <a:spLocks noGrp="1"/>
          </p:cNvSpPr>
          <p:nvPr>
            <p:ph idx="1"/>
          </p:nvPr>
        </p:nvSpPr>
        <p:spPr>
          <a:xfrm>
            <a:off x="398205" y="894735"/>
            <a:ext cx="8082117" cy="5712542"/>
          </a:xfrm>
        </p:spPr>
        <p:txBody>
          <a:bodyPr>
            <a:normAutofit/>
          </a:bodyPr>
          <a:p>
            <a:pPr algn="just" indent="0" marL="45720">
              <a:buNone/>
              <a:tabLst>
                <a:tab algn="l" pos="354013"/>
              </a:tabLst>
            </a:pPr>
            <a:r>
              <a:rPr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dirty="0" lang="ru-RU"/>
          </a:p>
        </p:txBody>
      </p:sp>
      <p:pic>
        <p:nvPicPr>
          <p:cNvPr id="2097158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38440" y="1824900"/>
            <a:ext cx="2674023" cy="2920519"/>
          </a:xfrm>
          <a:prstGeom prst="rect"/>
          <a:ln>
            <a:noFill/>
          </a:ln>
          <a:effectLst>
            <a:reflection algn="bl" blurRad="12700" dir="5400000" dist="5000" endPos="30000" rotWithShape="0" stA="30000" sy="-100000"/>
          </a:effectLst>
          <a:scene3d>
            <a:camera prst="perspectiveContrastingLeftFacing">
              <a:rot lat="300000" lon="19800000" rev="0"/>
            </a:camera>
            <a:lightRig dir="t" rig="threeP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97159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215139" y="894735"/>
            <a:ext cx="4160068" cy="2756045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60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7464210" y="894734"/>
            <a:ext cx="4341661" cy="2756045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61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3201466" y="3747280"/>
            <a:ext cx="4187413" cy="2763497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2097162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518117" y="3747280"/>
            <a:ext cx="4297142" cy="2763498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1"/>
          <p:cNvSpPr>
            <a:spLocks noGrp="1"/>
          </p:cNvSpPr>
          <p:nvPr>
            <p:ph type="title"/>
          </p:nvPr>
        </p:nvSpPr>
        <p:spPr>
          <a:xfrm>
            <a:off x="242760" y="117987"/>
            <a:ext cx="11836169" cy="977818"/>
          </a:xfrm>
        </p:spPr>
        <p:txBody>
          <a:bodyPr>
            <a:normAutofit fontScale="90000"/>
          </a:bodyPr>
          <a:p>
            <a:r>
              <a:rPr b="1" dirty="0"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выпускной квалификационной работы</a:t>
            </a:r>
            <a:endParaRPr b="1" dirty="0"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4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4443" t="409" b="-409"/>
          <a:stretch>
            <a:fillRect/>
          </a:stretch>
        </p:blipFill>
        <p:spPr>
          <a:xfrm>
            <a:off x="1873198" y="1184238"/>
            <a:ext cx="8575292" cy="4489525"/>
          </a:xfrm>
          <a:prstGeom prst="rect"/>
        </p:spPr>
      </p:pic>
    </p:spTree>
  </p:cSld>
  <p:clrMapOvr>
    <a:masterClrMapping/>
  </p:clrMapOvr>
  <p:transition spd="med">
    <p:fade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26535" y="380507"/>
            <a:ext cx="5769464" cy="3798614"/>
          </a:xfrm>
          <a:prstGeom prst="rect"/>
        </p:spPr>
      </p:pic>
      <p:pic>
        <p:nvPicPr>
          <p:cNvPr id="2097167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096000" y="3056180"/>
            <a:ext cx="5930545" cy="3627682"/>
          </a:xfrm>
          <a:prstGeom prst="rect"/>
        </p:spPr>
      </p:pic>
    </p:spTree>
  </p:cSld>
  <p:clrMapOvr>
    <a:masterClrMapping/>
  </p:clrMapOvr>
  <p:transition spd="med">
    <p:fade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Объект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288653" y="558126"/>
            <a:ext cx="5643571" cy="2740859"/>
          </a:xfrm>
          <a:prstGeom prst="rect"/>
        </p:spPr>
      </p:pic>
      <p:pic>
        <p:nvPicPr>
          <p:cNvPr id="2097169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482040" y="3644469"/>
            <a:ext cx="5256796" cy="2514363"/>
          </a:xfrm>
          <a:prstGeom prst="rect"/>
        </p:spPr>
      </p:pic>
      <p:sp>
        <p:nvSpPr>
          <p:cNvPr id="1048607" name="TextBox 6"/>
          <p:cNvSpPr txBox="1"/>
          <p:nvPr/>
        </p:nvSpPr>
        <p:spPr>
          <a:xfrm>
            <a:off x="7407238" y="3119916"/>
            <a:ext cx="4304978" cy="358140"/>
          </a:xfrm>
          <a:prstGeom prst="rect"/>
          <a:noFill/>
        </p:spPr>
        <p:txBody>
          <a:bodyPr rtlCol="0" wrap="square">
            <a:spAutoFit/>
          </a:bodyPr>
          <a:p>
            <a:r>
              <a:rPr dirty="0"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Информированность населения</a:t>
            </a:r>
            <a:endParaRPr dirty="0"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08" name="TextBox 7"/>
          <p:cNvSpPr txBox="1"/>
          <p:nvPr/>
        </p:nvSpPr>
        <p:spPr>
          <a:xfrm>
            <a:off x="7568997" y="6158832"/>
            <a:ext cx="3579620" cy="358140"/>
          </a:xfrm>
          <a:prstGeom prst="rect"/>
          <a:noFill/>
        </p:spPr>
        <p:txBody>
          <a:bodyPr rtlCol="0" wrap="square">
            <a:spAutoFit/>
          </a:bodyPr>
          <a:p>
            <a:r>
              <a:rPr dirty="0"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</a:t>
            </a:r>
            <a:r>
              <a:rPr dirty="0" lang="ru-RU" smtClean="0"/>
              <a:t> аспекты</a:t>
            </a:r>
            <a:endParaRPr dirty="0" lang="ru-RU"/>
          </a:p>
        </p:txBody>
      </p:sp>
      <p:sp>
        <p:nvSpPr>
          <p:cNvPr id="1048670" name=""/>
          <p:cNvSpPr txBox="1"/>
          <p:nvPr/>
        </p:nvSpPr>
        <p:spPr>
          <a:xfrm>
            <a:off x="272018" y="1816896"/>
            <a:ext cx="6016635" cy="2606040"/>
          </a:xfrm>
          <a:prstGeom prst="rect"/>
        </p:spPr>
        <p:txBody>
          <a:bodyPr rtlCol="0" wrap="square">
            <a:spAutoFit/>
          </a:bodyPr>
          <a:p>
            <a:pPr algn="l"/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п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р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с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респондентов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б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осведомленности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с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е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л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ь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с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к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г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т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у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р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и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з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м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а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.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endParaRPr sz="2800" lang="ru-RU">
              <a:solidFill>
                <a:srgbClr val="000000"/>
              </a:solidFill>
              <a:latin typeface="Corbel"/>
              <a:ea typeface="Corbel"/>
              <a:cs typeface="Corbel"/>
            </a:endParaRPr>
          </a:p>
          <a:p>
            <a:pPr algn="l"/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В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п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р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с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е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приняли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участие 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5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0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ч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е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л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в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е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к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,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б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л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ь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ш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и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н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с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т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в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и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з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к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т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р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ы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х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п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р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ж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и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в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а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е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т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в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г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р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о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д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е</a:t>
            </a:r>
            <a:r>
              <a:rPr altLang="en-US" sz="2800" lang="en-US">
                <a:solidFill>
                  <a:srgbClr val="000000"/>
                </a:solidFill>
                <a:latin typeface="Corbel"/>
                <a:ea typeface="Corbel"/>
                <a:cs typeface="Corbel"/>
              </a:rPr>
              <a:t>.</a:t>
            </a:r>
            <a:r>
              <a:rPr altLang="en-US" sz="2800" lang="ru-RU">
                <a:solidFill>
                  <a:srgbClr val="000000"/>
                </a:solidFill>
                <a:latin typeface="Corbel"/>
                <a:ea typeface="Corbel"/>
                <a:cs typeface="Corbel"/>
              </a:rPr>
              <a:t> </a:t>
            </a:r>
            <a:endParaRPr sz="2800" lang="ru-RU">
              <a:solidFill>
                <a:srgbClr val="000000"/>
              </a:solidFill>
              <a:latin typeface="Corbel"/>
              <a:ea typeface="Corbel"/>
              <a:cs typeface="Corbel"/>
            </a:endParaRPr>
          </a:p>
        </p:txBody>
      </p:sp>
    </p:spTree>
  </p:cSld>
  <p:clrMapOvr>
    <a:masterClrMapping/>
  </p:clrMapOvr>
  <p:transition spd="med">
    <p:fade/>
  </p:transition>
  <p:timing/>
</p:sld>
</file>

<file path=ppt/theme/theme1.xml><?xml version="1.0" encoding="utf-8"?>
<a:theme xmlns:a="http://schemas.openxmlformats.org/drawingml/2006/main" name="Базис">
  <a:themeElements>
    <a:clrScheme name="Зеленый и желтый">
      <a:dk1>
        <a:sysClr lastClr="000000" val="windowText"/>
      </a:dk1>
      <a:lt1>
        <a:sysClr lastClr="FFFFFF" val="window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r="5400000" dist="254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dir="t" rig="brightRoom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Презентация PowerPoint</dc:title>
  <dc:creator>Ксения Звездкина</dc:creator>
  <cp:lastModifiedBy>Ксения Звездкина</cp:lastModifiedBy>
  <dcterms:created xsi:type="dcterms:W3CDTF">2020-06-17T05:11:28Z</dcterms:created>
  <dcterms:modified xsi:type="dcterms:W3CDTF">2020-06-20T15:29:56Z</dcterms:modified>
</cp:coreProperties>
</file>